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1" charset="1" panose="00000500000000000000"/>
      <p:regular r:id="rId10"/>
    </p:embeddedFont>
    <p:embeddedFont>
      <p:font typeface="Playfair Display 1 Bold" charset="1" panose="00000800000000000000"/>
      <p:regular r:id="rId11"/>
    </p:embeddedFont>
    <p:embeddedFont>
      <p:font typeface="Playfair Display 1 Italics" charset="1" panose="00000500000000000000"/>
      <p:regular r:id="rId12"/>
    </p:embeddedFont>
    <p:embeddedFont>
      <p:font typeface="Playfair Display 1 Bold Italics" charset="1" panose="00000800000000000000"/>
      <p:regular r:id="rId13"/>
    </p:embeddedFont>
    <p:embeddedFont>
      <p:font typeface="Playfair Display 1 Heavy" charset="1" panose="00000A00000000000000"/>
      <p:regular r:id="rId14"/>
    </p:embeddedFont>
    <p:embeddedFont>
      <p:font typeface="Playfair Display 1 Heavy Italics" charset="1" panose="00000A00000000000000"/>
      <p:regular r:id="rId15"/>
    </p:embeddedFont>
    <p:embeddedFont>
      <p:font typeface="Playfair Display 2" charset="1" panose="00000000000000000000"/>
      <p:regular r:id="rId16"/>
    </p:embeddedFont>
    <p:embeddedFont>
      <p:font typeface="Playfair Display 2 Bold" charset="1" panose="00000000000000000000"/>
      <p:regular r:id="rId17"/>
    </p:embeddedFont>
    <p:embeddedFont>
      <p:font typeface="Playfair Display 2 Italics" charset="1" panose="00000000000000000000"/>
      <p:regular r:id="rId18"/>
    </p:embeddedFont>
    <p:embeddedFont>
      <p:font typeface="Playfair Display 2 Bold Italics" charset="1" panose="00000000000000000000"/>
      <p:regular r:id="rId19"/>
    </p:embeddedFont>
    <p:embeddedFont>
      <p:font typeface="Playfair Display 2 Medium" charset="1" panose="00000000000000000000"/>
      <p:regular r:id="rId20"/>
    </p:embeddedFont>
    <p:embeddedFont>
      <p:font typeface="Playfair Display 2 Medium Italics" charset="1" panose="00000000000000000000"/>
      <p:regular r:id="rId21"/>
    </p:embeddedFont>
    <p:embeddedFont>
      <p:font typeface="Playfair Display 2 Semi-Bold" charset="1" panose="00000000000000000000"/>
      <p:regular r:id="rId22"/>
    </p:embeddedFont>
    <p:embeddedFont>
      <p:font typeface="Playfair Display 2 Semi-Bold Italics" charset="1" panose="00000000000000000000"/>
      <p:regular r:id="rId23"/>
    </p:embeddedFont>
    <p:embeddedFont>
      <p:font typeface="Playfair Display 2 Ultra-Bold" charset="1" panose="00000000000000000000"/>
      <p:regular r:id="rId24"/>
    </p:embeddedFont>
    <p:embeddedFont>
      <p:font typeface="Playfair Display 2 Ultra-Bold Italics" charset="1" panose="00000000000000000000"/>
      <p:regular r:id="rId25"/>
    </p:embeddedFont>
    <p:embeddedFont>
      <p:font typeface="Playfair Display 2 Heavy" charset="1" panose="00000000000000000000"/>
      <p:regular r:id="rId26"/>
    </p:embeddedFont>
    <p:embeddedFont>
      <p:font typeface="Playfair Display 2 Heavy Italics" charset="1" panose="00000000000000000000"/>
      <p:regular r:id="rId27"/>
    </p:embeddedFont>
    <p:embeddedFont>
      <p:font typeface="Black Mango" charset="1" panose="02020A03060303060403"/>
      <p:regular r:id="rId28"/>
    </p:embeddedFont>
    <p:embeddedFont>
      <p:font typeface="Black Mango Bold" charset="1" panose="02020A03060303060403"/>
      <p:regular r:id="rId29"/>
    </p:embeddedFont>
    <p:embeddedFont>
      <p:font typeface="Black Mango Thin" charset="1" panose="02020A03060303060403"/>
      <p:regular r:id="rId30"/>
    </p:embeddedFont>
    <p:embeddedFont>
      <p:font typeface="Black Mango Light" charset="1" panose="02020A03060303060403"/>
      <p:regular r:id="rId31"/>
    </p:embeddedFont>
    <p:embeddedFont>
      <p:font typeface="Black Mango Medium" charset="1" panose="02020A03060303060403"/>
      <p:regular r:id="rId32"/>
    </p:embeddedFont>
    <p:embeddedFont>
      <p:font typeface="Black Mango Semi-Bold" charset="1" panose="02020A03060303060403"/>
      <p:regular r:id="rId33"/>
    </p:embeddedFont>
    <p:embeddedFont>
      <p:font typeface="Black Mango Ultra-Bold" charset="1" panose="02020A03060303060403"/>
      <p:regular r:id="rId34"/>
    </p:embeddedFont>
    <p:embeddedFont>
      <p:font typeface="Black Mango Heavy" charset="1" panose="02020A030603030604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949887" y="3087376"/>
            <a:ext cx="6388227" cy="8229600"/>
          </a:xfrm>
          <a:custGeom>
            <a:avLst/>
            <a:gdLst/>
            <a:ahLst/>
            <a:cxnLst/>
            <a:rect r="r" b="b" t="t" l="l"/>
            <a:pathLst>
              <a:path h="8229600" w="6388227">
                <a:moveTo>
                  <a:pt x="0" y="0"/>
                </a:moveTo>
                <a:lnTo>
                  <a:pt x="6388227" y="0"/>
                </a:lnTo>
                <a:lnTo>
                  <a:pt x="6388227" y="8229600"/>
                </a:lnTo>
                <a:lnTo>
                  <a:pt x="0" y="8229600"/>
                </a:lnTo>
                <a:lnTo>
                  <a:pt x="0" y="0"/>
                </a:lnTo>
                <a:close/>
              </a:path>
            </a:pathLst>
          </a:custGeom>
          <a:blipFill>
            <a:blip r:embed="rId2"/>
            <a:stretch>
              <a:fillRect l="0" t="0" r="0" b="0"/>
            </a:stretch>
          </a:blipFill>
        </p:spPr>
      </p:sp>
      <p:sp>
        <p:nvSpPr>
          <p:cNvPr name="TextBox 3" id="3"/>
          <p:cNvSpPr txBox="true"/>
          <p:nvPr/>
        </p:nvSpPr>
        <p:spPr>
          <a:xfrm rot="0">
            <a:off x="4586346" y="2129191"/>
            <a:ext cx="9115307" cy="2181190"/>
          </a:xfrm>
          <a:prstGeom prst="rect">
            <a:avLst/>
          </a:prstGeom>
        </p:spPr>
        <p:txBody>
          <a:bodyPr anchor="t" rtlCol="false" tIns="0" lIns="0" bIns="0" rIns="0">
            <a:spAutoFit/>
          </a:bodyPr>
          <a:lstStyle/>
          <a:p>
            <a:pPr algn="ctr">
              <a:lnSpc>
                <a:spcPts val="8599"/>
              </a:lnSpc>
            </a:pPr>
            <a:r>
              <a:rPr lang="en-US" sz="7478">
                <a:solidFill>
                  <a:srgbClr val="DC848A"/>
                </a:solidFill>
                <a:latin typeface="Black Mango"/>
              </a:rPr>
              <a:t>Mental health Tracker</a:t>
            </a:r>
          </a:p>
        </p:txBody>
      </p:sp>
      <p:sp>
        <p:nvSpPr>
          <p:cNvPr name="TextBox 4" id="4"/>
          <p:cNvSpPr txBox="true"/>
          <p:nvPr/>
        </p:nvSpPr>
        <p:spPr>
          <a:xfrm rot="0">
            <a:off x="7490303" y="9010805"/>
            <a:ext cx="3307395" cy="914089"/>
          </a:xfrm>
          <a:prstGeom prst="rect">
            <a:avLst/>
          </a:prstGeom>
        </p:spPr>
        <p:txBody>
          <a:bodyPr anchor="t" rtlCol="false" tIns="0" lIns="0" bIns="0" rIns="0">
            <a:spAutoFit/>
          </a:bodyPr>
          <a:lstStyle/>
          <a:p>
            <a:pPr algn="ctr">
              <a:lnSpc>
                <a:spcPts val="3692"/>
              </a:lnSpc>
            </a:pPr>
            <a:r>
              <a:rPr lang="en-US" sz="2637" spc="-113">
                <a:solidFill>
                  <a:srgbClr val="FFFFFF"/>
                </a:solidFill>
                <a:latin typeface="Playfair Display 1"/>
              </a:rPr>
              <a:t>Charan Sai Anche</a:t>
            </a:r>
          </a:p>
          <a:p>
            <a:pPr algn="ctr">
              <a:lnSpc>
                <a:spcPts val="3692"/>
              </a:lnSpc>
            </a:pPr>
            <a:r>
              <a:rPr lang="en-US" sz="2637" spc="-113">
                <a:solidFill>
                  <a:srgbClr val="FFFFFF"/>
                </a:solidFill>
                <a:latin typeface="Playfair Display 1"/>
              </a:rPr>
              <a:t>2103A53001</a:t>
            </a:r>
          </a:p>
        </p:txBody>
      </p:sp>
      <p:sp>
        <p:nvSpPr>
          <p:cNvPr name="TextBox 5" id="5"/>
          <p:cNvSpPr txBox="true"/>
          <p:nvPr/>
        </p:nvSpPr>
        <p:spPr>
          <a:xfrm rot="0">
            <a:off x="7490303" y="981075"/>
            <a:ext cx="3307395" cy="447364"/>
          </a:xfrm>
          <a:prstGeom prst="rect">
            <a:avLst/>
          </a:prstGeom>
        </p:spPr>
        <p:txBody>
          <a:bodyPr anchor="t" rtlCol="false" tIns="0" lIns="0" bIns="0" rIns="0">
            <a:spAutoFit/>
          </a:bodyPr>
          <a:lstStyle/>
          <a:p>
            <a:pPr algn="ctr">
              <a:lnSpc>
                <a:spcPts val="3692"/>
              </a:lnSpc>
            </a:pPr>
            <a:r>
              <a:rPr lang="en-US" sz="2637" spc="-113">
                <a:solidFill>
                  <a:srgbClr val="FFFFFF"/>
                </a:solidFill>
                <a:latin typeface="Playfair Display 1"/>
              </a:rPr>
              <a:t>Presentation</a:t>
            </a:r>
          </a:p>
        </p:txBody>
      </p:sp>
      <p:sp>
        <p:nvSpPr>
          <p:cNvPr name="Freeform 6" id="6"/>
          <p:cNvSpPr/>
          <p:nvPr/>
        </p:nvSpPr>
        <p:spPr>
          <a:xfrm flipH="false" flipV="false" rot="0">
            <a:off x="14836656" y="877254"/>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3"/>
            <a:stretch>
              <a:fillRect l="-15180" t="-20630" r="0" b="-152384"/>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22029" y="4855524"/>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377278" y="1152146"/>
            <a:ext cx="5668137" cy="8229600"/>
          </a:xfrm>
          <a:custGeom>
            <a:avLst/>
            <a:gdLst/>
            <a:ahLst/>
            <a:cxnLst/>
            <a:rect r="r" b="b" t="t" l="l"/>
            <a:pathLst>
              <a:path h="8229600" w="5668137">
                <a:moveTo>
                  <a:pt x="0" y="0"/>
                </a:moveTo>
                <a:lnTo>
                  <a:pt x="5668137" y="0"/>
                </a:lnTo>
                <a:lnTo>
                  <a:pt x="5668137" y="8229600"/>
                </a:lnTo>
                <a:lnTo>
                  <a:pt x="0" y="8229600"/>
                </a:lnTo>
                <a:lnTo>
                  <a:pt x="0" y="0"/>
                </a:lnTo>
                <a:close/>
              </a:path>
            </a:pathLst>
          </a:custGeom>
          <a:blipFill>
            <a:blip r:embed="rId3"/>
            <a:stretch>
              <a:fillRect l="0" t="0" r="0" b="0"/>
            </a:stretch>
          </a:blipFill>
        </p:spPr>
      </p:sp>
      <p:sp>
        <p:nvSpPr>
          <p:cNvPr name="TextBox 4" id="4"/>
          <p:cNvSpPr txBox="true"/>
          <p:nvPr/>
        </p:nvSpPr>
        <p:spPr>
          <a:xfrm rot="0">
            <a:off x="3177152" y="1974400"/>
            <a:ext cx="5222249" cy="3638551"/>
          </a:xfrm>
          <a:prstGeom prst="rect">
            <a:avLst/>
          </a:prstGeom>
        </p:spPr>
        <p:txBody>
          <a:bodyPr anchor="t" rtlCol="false" tIns="0" lIns="0" bIns="0" rIns="0">
            <a:spAutoFit/>
          </a:bodyPr>
          <a:lstStyle/>
          <a:p>
            <a:pPr>
              <a:lnSpc>
                <a:spcPts val="4199"/>
              </a:lnSpc>
            </a:pPr>
            <a:r>
              <a:rPr lang="en-US" sz="2999">
                <a:solidFill>
                  <a:srgbClr val="FFFFFF"/>
                </a:solidFill>
                <a:latin typeface="Playfair Display 2"/>
              </a:rPr>
              <a:t>01 - Introduction</a:t>
            </a:r>
          </a:p>
          <a:p>
            <a:pPr>
              <a:lnSpc>
                <a:spcPts val="4199"/>
              </a:lnSpc>
            </a:pPr>
            <a:r>
              <a:rPr lang="en-US" sz="2999">
                <a:solidFill>
                  <a:srgbClr val="FFFFFF"/>
                </a:solidFill>
                <a:latin typeface="Playfair Display 2"/>
              </a:rPr>
              <a:t>02 - Need</a:t>
            </a:r>
          </a:p>
          <a:p>
            <a:pPr>
              <a:lnSpc>
                <a:spcPts val="4199"/>
              </a:lnSpc>
            </a:pPr>
            <a:r>
              <a:rPr lang="en-US" sz="2999">
                <a:solidFill>
                  <a:srgbClr val="FFFFFF"/>
                </a:solidFill>
                <a:latin typeface="Playfair Display 2"/>
              </a:rPr>
              <a:t>03 - Documentation</a:t>
            </a:r>
          </a:p>
          <a:p>
            <a:pPr>
              <a:lnSpc>
                <a:spcPts val="4199"/>
              </a:lnSpc>
            </a:pPr>
            <a:r>
              <a:rPr lang="en-US" sz="2999">
                <a:solidFill>
                  <a:srgbClr val="FFFFFF"/>
                </a:solidFill>
                <a:latin typeface="Playfair Display 2"/>
              </a:rPr>
              <a:t>04 - Technology</a:t>
            </a:r>
          </a:p>
          <a:p>
            <a:pPr>
              <a:lnSpc>
                <a:spcPts val="4199"/>
              </a:lnSpc>
            </a:pPr>
            <a:r>
              <a:rPr lang="en-US" sz="2999">
                <a:solidFill>
                  <a:srgbClr val="FFFFFF"/>
                </a:solidFill>
                <a:latin typeface="Playfair Display 2"/>
              </a:rPr>
              <a:t>05 - Implementation</a:t>
            </a:r>
          </a:p>
          <a:p>
            <a:pPr>
              <a:lnSpc>
                <a:spcPts val="4199"/>
              </a:lnSpc>
            </a:pPr>
            <a:r>
              <a:rPr lang="en-US" sz="2999">
                <a:solidFill>
                  <a:srgbClr val="FFFFFF"/>
                </a:solidFill>
                <a:latin typeface="Playfair Display 2"/>
              </a:rPr>
              <a:t>06 - Conclusions</a:t>
            </a:r>
          </a:p>
          <a:p>
            <a:pPr>
              <a:lnSpc>
                <a:spcPts val="4199"/>
              </a:lnSpc>
            </a:pPr>
          </a:p>
        </p:txBody>
      </p:sp>
      <p:sp>
        <p:nvSpPr>
          <p:cNvPr name="TextBox 5" id="5"/>
          <p:cNvSpPr txBox="true"/>
          <p:nvPr/>
        </p:nvSpPr>
        <p:spPr>
          <a:xfrm rot="0">
            <a:off x="1028700" y="962025"/>
            <a:ext cx="2148452" cy="621152"/>
          </a:xfrm>
          <a:prstGeom prst="rect">
            <a:avLst/>
          </a:prstGeom>
        </p:spPr>
        <p:txBody>
          <a:bodyPr anchor="t" rtlCol="false" tIns="0" lIns="0" bIns="0" rIns="0">
            <a:spAutoFit/>
          </a:bodyPr>
          <a:lstStyle/>
          <a:p>
            <a:pPr>
              <a:lnSpc>
                <a:spcPts val="5138"/>
              </a:lnSpc>
            </a:pPr>
            <a:r>
              <a:rPr lang="en-US" sz="3670" spc="-84">
                <a:solidFill>
                  <a:srgbClr val="DC848A"/>
                </a:solidFill>
                <a:latin typeface="Black Mango"/>
              </a:rPr>
              <a:t>INDEX</a:t>
            </a:r>
          </a:p>
        </p:txBody>
      </p:sp>
      <p:sp>
        <p:nvSpPr>
          <p:cNvPr name="Freeform 6" id="6"/>
          <p:cNvSpPr/>
          <p:nvPr/>
        </p:nvSpPr>
        <p:spPr>
          <a:xfrm flipH="false" flipV="false" rot="0">
            <a:off x="-1928433" y="561295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4"/>
            <a:stretch>
              <a:fillRect l="0" t="0" r="0" b="0"/>
            </a:stretch>
          </a:blipFill>
        </p:spPr>
      </p:sp>
      <p:sp>
        <p:nvSpPr>
          <p:cNvPr name="Freeform 7" id="7"/>
          <p:cNvSpPr/>
          <p:nvPr/>
        </p:nvSpPr>
        <p:spPr>
          <a:xfrm flipH="false" flipV="false" rot="0">
            <a:off x="14993460" y="1028700"/>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5"/>
            <a:stretch>
              <a:fillRect l="-15180" t="-20630" r="0" b="-15238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01 - INTRODUCTION</a:t>
            </a:r>
          </a:p>
        </p:txBody>
      </p:sp>
      <p:sp>
        <p:nvSpPr>
          <p:cNvPr name="TextBox 3" id="3"/>
          <p:cNvSpPr txBox="true"/>
          <p:nvPr/>
        </p:nvSpPr>
        <p:spPr>
          <a:xfrm rot="0">
            <a:off x="7904947" y="2276141"/>
            <a:ext cx="9999264" cy="4874261"/>
          </a:xfrm>
          <a:prstGeom prst="rect">
            <a:avLst/>
          </a:prstGeom>
        </p:spPr>
        <p:txBody>
          <a:bodyPr anchor="t" rtlCol="false" tIns="0" lIns="0" bIns="0" rIns="0">
            <a:spAutoFit/>
          </a:bodyPr>
          <a:lstStyle/>
          <a:p>
            <a:pPr algn="ctr">
              <a:lnSpc>
                <a:spcPts val="4339"/>
              </a:lnSpc>
            </a:pPr>
            <a:r>
              <a:rPr lang="en-US" sz="3099">
                <a:solidFill>
                  <a:srgbClr val="ECECEC"/>
                </a:solidFill>
                <a:latin typeface="Playfair Display 1"/>
              </a:rPr>
              <a:t>In today's fast-paced work environment, the mental wellbeing of employees is crucial for organizational success. However, detecting and addressing mental health issues in the workplace can be challenging. </a:t>
            </a:r>
          </a:p>
          <a:p>
            <a:pPr algn="ctr">
              <a:lnSpc>
                <a:spcPts val="4339"/>
              </a:lnSpc>
            </a:pPr>
          </a:p>
          <a:p>
            <a:pPr algn="ctr">
              <a:lnSpc>
                <a:spcPts val="4339"/>
              </a:lnSpc>
            </a:pPr>
            <a:r>
              <a:rPr lang="en-US" sz="3099">
                <a:solidFill>
                  <a:srgbClr val="ECECEC"/>
                </a:solidFill>
                <a:latin typeface="Playfair Display 1"/>
              </a:rPr>
              <a:t>Traditional methods rely heavily on self-reporting, which may not always be accurate or timely. To address this gap, our project focuses on implementing Facial Mental Tracking technology in organizations.</a:t>
            </a:r>
          </a:p>
        </p:txBody>
      </p:sp>
      <p:sp>
        <p:nvSpPr>
          <p:cNvPr name="Freeform 4" id="4"/>
          <p:cNvSpPr/>
          <p:nvPr/>
        </p:nvSpPr>
        <p:spPr>
          <a:xfrm flipH="false" flipV="false" rot="0">
            <a:off x="-2195900" y="4310119"/>
            <a:ext cx="10100846" cy="9116014"/>
          </a:xfrm>
          <a:custGeom>
            <a:avLst/>
            <a:gdLst/>
            <a:ahLst/>
            <a:cxnLst/>
            <a:rect r="r" b="b" t="t" l="l"/>
            <a:pathLst>
              <a:path h="9116014" w="10100846">
                <a:moveTo>
                  <a:pt x="0" y="0"/>
                </a:moveTo>
                <a:lnTo>
                  <a:pt x="10100847" y="0"/>
                </a:lnTo>
                <a:lnTo>
                  <a:pt x="10100847" y="9116014"/>
                </a:lnTo>
                <a:lnTo>
                  <a:pt x="0" y="9116014"/>
                </a:lnTo>
                <a:lnTo>
                  <a:pt x="0" y="0"/>
                </a:lnTo>
                <a:close/>
              </a:path>
            </a:pathLst>
          </a:custGeom>
          <a:blipFill>
            <a:blip r:embed="rId2"/>
            <a:stretch>
              <a:fillRect l="0" t="0" r="0" b="0"/>
            </a:stretch>
          </a:blipFill>
        </p:spPr>
      </p:sp>
      <p:sp>
        <p:nvSpPr>
          <p:cNvPr name="Freeform 5" id="5"/>
          <p:cNvSpPr/>
          <p:nvPr/>
        </p:nvSpPr>
        <p:spPr>
          <a:xfrm flipH="false" flipV="false" rot="0">
            <a:off x="882073" y="4013804"/>
            <a:ext cx="9380480" cy="6273196"/>
          </a:xfrm>
          <a:custGeom>
            <a:avLst/>
            <a:gdLst/>
            <a:ahLst/>
            <a:cxnLst/>
            <a:rect r="r" b="b" t="t" l="l"/>
            <a:pathLst>
              <a:path h="6273196" w="9380480">
                <a:moveTo>
                  <a:pt x="0" y="0"/>
                </a:moveTo>
                <a:lnTo>
                  <a:pt x="9380480" y="0"/>
                </a:lnTo>
                <a:lnTo>
                  <a:pt x="9380480" y="6273196"/>
                </a:lnTo>
                <a:lnTo>
                  <a:pt x="0" y="6273196"/>
                </a:lnTo>
                <a:lnTo>
                  <a:pt x="0" y="0"/>
                </a:lnTo>
                <a:close/>
              </a:path>
            </a:pathLst>
          </a:custGeom>
          <a:blipFill>
            <a:blip r:embed="rId3"/>
            <a:stretch>
              <a:fillRect l="0" t="0" r="0" b="0"/>
            </a:stretch>
          </a:blipFill>
        </p:spPr>
      </p:sp>
      <p:sp>
        <p:nvSpPr>
          <p:cNvPr name="Freeform 6" id="6"/>
          <p:cNvSpPr/>
          <p:nvPr/>
        </p:nvSpPr>
        <p:spPr>
          <a:xfrm flipH="false" flipV="false" rot="0">
            <a:off x="14993460" y="1028700"/>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4"/>
            <a:stretch>
              <a:fillRect l="-15180" t="-20630" r="0" b="-15238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156835"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stretch>
              <a:fillRect l="0" t="0" r="0" b="0"/>
            </a:stretch>
          </a:blipFill>
        </p:spPr>
      </p:sp>
      <p:sp>
        <p:nvSpPr>
          <p:cNvPr name="Freeform 3" id="3"/>
          <p:cNvSpPr/>
          <p:nvPr/>
        </p:nvSpPr>
        <p:spPr>
          <a:xfrm flipH="false" flipV="false" rot="0">
            <a:off x="11993576" y="1305938"/>
            <a:ext cx="4176522" cy="8229600"/>
          </a:xfrm>
          <a:custGeom>
            <a:avLst/>
            <a:gdLst/>
            <a:ahLst/>
            <a:cxnLst/>
            <a:rect r="r" b="b" t="t" l="l"/>
            <a:pathLst>
              <a:path h="8229600" w="4176522">
                <a:moveTo>
                  <a:pt x="0" y="0"/>
                </a:moveTo>
                <a:lnTo>
                  <a:pt x="4176522" y="0"/>
                </a:lnTo>
                <a:lnTo>
                  <a:pt x="417652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028700" y="1806196"/>
            <a:ext cx="8265296" cy="4860487"/>
          </a:xfrm>
          <a:custGeom>
            <a:avLst/>
            <a:gdLst/>
            <a:ahLst/>
            <a:cxnLst/>
            <a:rect r="r" b="b" t="t" l="l"/>
            <a:pathLst>
              <a:path h="4860487" w="8265296">
                <a:moveTo>
                  <a:pt x="0" y="0"/>
                </a:moveTo>
                <a:lnTo>
                  <a:pt x="8265296" y="0"/>
                </a:lnTo>
                <a:lnTo>
                  <a:pt x="8265296" y="4860487"/>
                </a:lnTo>
                <a:lnTo>
                  <a:pt x="0" y="4860487"/>
                </a:lnTo>
                <a:lnTo>
                  <a:pt x="0" y="0"/>
                </a:lnTo>
                <a:close/>
              </a:path>
            </a:pathLst>
          </a:custGeom>
          <a:blipFill>
            <a:blip r:embed="rId4"/>
            <a:stretch>
              <a:fillRect l="0" t="0" r="0" b="0"/>
            </a:stretch>
          </a:blipFill>
        </p:spPr>
      </p:sp>
      <p:sp>
        <p:nvSpPr>
          <p:cNvPr name="TextBox 5" id="5"/>
          <p:cNvSpPr txBox="true"/>
          <p:nvPr/>
        </p:nvSpPr>
        <p:spPr>
          <a:xfrm rot="0">
            <a:off x="1028700" y="962025"/>
            <a:ext cx="7659904" cy="621152"/>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02 - DOCUMENTATION</a:t>
            </a:r>
          </a:p>
        </p:txBody>
      </p:sp>
      <p:sp>
        <p:nvSpPr>
          <p:cNvPr name="TextBox 6" id="6"/>
          <p:cNvSpPr txBox="true"/>
          <p:nvPr/>
        </p:nvSpPr>
        <p:spPr>
          <a:xfrm rot="0">
            <a:off x="1028700" y="6801823"/>
            <a:ext cx="9438652" cy="3159125"/>
          </a:xfrm>
          <a:prstGeom prst="rect">
            <a:avLst/>
          </a:prstGeom>
        </p:spPr>
        <p:txBody>
          <a:bodyPr anchor="t" rtlCol="false" tIns="0" lIns="0" bIns="0" rIns="0">
            <a:spAutoFit/>
          </a:bodyPr>
          <a:lstStyle/>
          <a:p>
            <a:pPr>
              <a:lnSpc>
                <a:spcPts val="2800"/>
              </a:lnSpc>
            </a:pPr>
            <a:r>
              <a:rPr lang="en-US" sz="2000">
                <a:solidFill>
                  <a:srgbClr val="ECECEC"/>
                </a:solidFill>
                <a:latin typeface="Playfair Display 1"/>
              </a:rPr>
              <a:t>Suicidal thoughts and behaviors are complex and multifaceted, often stemming from a combination of mental, emotional, social, and environmental factors. It's essential for individuals experiencing suicidal ideation to seek help from mental health professionals, friends, family, or support organizations. With proper treatment, support, and intervention, recovery and healing are possible.uicidal thoughts and behaviors are complex and multifaceted, often stemming from a combination of mental, emotional, social, and environmental factors. It's essential for individuals experiencing suicidal ideation to seek help from mental health professionals,</a:t>
            </a:r>
          </a:p>
        </p:txBody>
      </p:sp>
      <p:sp>
        <p:nvSpPr>
          <p:cNvPr name="Freeform 7" id="7"/>
          <p:cNvSpPr/>
          <p:nvPr/>
        </p:nvSpPr>
        <p:spPr>
          <a:xfrm flipH="false" flipV="false" rot="0">
            <a:off x="15537958" y="603308"/>
            <a:ext cx="2265840" cy="702631"/>
          </a:xfrm>
          <a:custGeom>
            <a:avLst/>
            <a:gdLst/>
            <a:ahLst/>
            <a:cxnLst/>
            <a:rect r="r" b="b" t="t" l="l"/>
            <a:pathLst>
              <a:path h="702631" w="2265840">
                <a:moveTo>
                  <a:pt x="0" y="0"/>
                </a:moveTo>
                <a:lnTo>
                  <a:pt x="2265840" y="0"/>
                </a:lnTo>
                <a:lnTo>
                  <a:pt x="2265840" y="702630"/>
                </a:lnTo>
                <a:lnTo>
                  <a:pt x="0" y="702630"/>
                </a:lnTo>
                <a:lnTo>
                  <a:pt x="0" y="0"/>
                </a:lnTo>
                <a:close/>
              </a:path>
            </a:pathLst>
          </a:custGeom>
          <a:blipFill>
            <a:blip r:embed="rId5"/>
            <a:stretch>
              <a:fillRect l="-15180" t="-20630" r="0" b="-15238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3888025" cy="621152"/>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03 - NEED</a:t>
            </a:r>
          </a:p>
        </p:txBody>
      </p:sp>
      <p:sp>
        <p:nvSpPr>
          <p:cNvPr name="TextBox 3" id="3"/>
          <p:cNvSpPr txBox="true"/>
          <p:nvPr/>
        </p:nvSpPr>
        <p:spPr>
          <a:xfrm rot="0">
            <a:off x="1028700" y="3997063"/>
            <a:ext cx="6905788" cy="2269491"/>
          </a:xfrm>
          <a:prstGeom prst="rect">
            <a:avLst/>
          </a:prstGeom>
        </p:spPr>
        <p:txBody>
          <a:bodyPr anchor="t" rtlCol="false" tIns="0" lIns="0" bIns="0" rIns="0">
            <a:spAutoFit/>
          </a:bodyPr>
          <a:lstStyle/>
          <a:p>
            <a:pPr algn="just">
              <a:lnSpc>
                <a:spcPts val="3009"/>
              </a:lnSpc>
            </a:pPr>
            <a:r>
              <a:rPr lang="en-US" sz="2149">
                <a:solidFill>
                  <a:srgbClr val="ECECEC"/>
                </a:solidFill>
                <a:latin typeface="Playfair Display 1"/>
              </a:rPr>
              <a:t>Facial Mental Tracking enables early detection of mental health issues such as stress and burnout by identifying changes in facial expressions associated with these conditions. This early detection allows organizations to intervene promptly, preventing further escalation of mental health problems.</a:t>
            </a:r>
          </a:p>
        </p:txBody>
      </p:sp>
      <p:sp>
        <p:nvSpPr>
          <p:cNvPr name="TextBox 4" id="4"/>
          <p:cNvSpPr txBox="true"/>
          <p:nvPr/>
        </p:nvSpPr>
        <p:spPr>
          <a:xfrm rot="0">
            <a:off x="1028700" y="1708249"/>
            <a:ext cx="9688860" cy="2088789"/>
          </a:xfrm>
          <a:prstGeom prst="rect">
            <a:avLst/>
          </a:prstGeom>
        </p:spPr>
        <p:txBody>
          <a:bodyPr anchor="t" rtlCol="false" tIns="0" lIns="0" bIns="0" rIns="0">
            <a:spAutoFit/>
          </a:bodyPr>
          <a:lstStyle/>
          <a:p>
            <a:pPr>
              <a:lnSpc>
                <a:spcPts val="8377"/>
              </a:lnSpc>
            </a:pPr>
            <a:r>
              <a:rPr lang="en-US" sz="5984" spc="-137">
                <a:solidFill>
                  <a:srgbClr val="DC848A"/>
                </a:solidFill>
                <a:latin typeface="Black Mango"/>
              </a:rPr>
              <a:t>"Anxiety is a real problem in our society"</a:t>
            </a:r>
          </a:p>
        </p:txBody>
      </p:sp>
      <p:sp>
        <p:nvSpPr>
          <p:cNvPr name="Freeform 5" id="5"/>
          <p:cNvSpPr/>
          <p:nvPr/>
        </p:nvSpPr>
        <p:spPr>
          <a:xfrm flipH="false" flipV="false" rot="0">
            <a:off x="10717560" y="3995574"/>
            <a:ext cx="9551284" cy="8620034"/>
          </a:xfrm>
          <a:custGeom>
            <a:avLst/>
            <a:gdLst/>
            <a:ahLst/>
            <a:cxnLst/>
            <a:rect r="r" b="b" t="t" l="l"/>
            <a:pathLst>
              <a:path h="8620034" w="9551284">
                <a:moveTo>
                  <a:pt x="0" y="0"/>
                </a:moveTo>
                <a:lnTo>
                  <a:pt x="9551284" y="0"/>
                </a:lnTo>
                <a:lnTo>
                  <a:pt x="9551284" y="8620034"/>
                </a:lnTo>
                <a:lnTo>
                  <a:pt x="0" y="8620034"/>
                </a:lnTo>
                <a:lnTo>
                  <a:pt x="0" y="0"/>
                </a:lnTo>
                <a:close/>
              </a:path>
            </a:pathLst>
          </a:custGeom>
          <a:blipFill>
            <a:blip r:embed="rId2"/>
            <a:stretch>
              <a:fillRect l="0" t="0" r="0" b="0"/>
            </a:stretch>
          </a:blipFill>
        </p:spPr>
      </p:sp>
      <p:sp>
        <p:nvSpPr>
          <p:cNvPr name="Freeform 6" id="6"/>
          <p:cNvSpPr/>
          <p:nvPr/>
        </p:nvSpPr>
        <p:spPr>
          <a:xfrm flipH="false" flipV="false" rot="0">
            <a:off x="8985813" y="1822549"/>
            <a:ext cx="8273487" cy="8629452"/>
          </a:xfrm>
          <a:custGeom>
            <a:avLst/>
            <a:gdLst/>
            <a:ahLst/>
            <a:cxnLst/>
            <a:rect r="r" b="b" t="t" l="l"/>
            <a:pathLst>
              <a:path h="8629452" w="8273487">
                <a:moveTo>
                  <a:pt x="0" y="0"/>
                </a:moveTo>
                <a:lnTo>
                  <a:pt x="8273487" y="0"/>
                </a:lnTo>
                <a:lnTo>
                  <a:pt x="8273487" y="8629452"/>
                </a:lnTo>
                <a:lnTo>
                  <a:pt x="0" y="8629452"/>
                </a:lnTo>
                <a:lnTo>
                  <a:pt x="0" y="0"/>
                </a:lnTo>
                <a:close/>
              </a:path>
            </a:pathLst>
          </a:custGeom>
          <a:blipFill>
            <a:blip r:embed="rId3"/>
            <a:stretch>
              <a:fillRect l="0" t="0" r="0" b="0"/>
            </a:stretch>
          </a:blipFill>
        </p:spPr>
      </p:sp>
      <p:sp>
        <p:nvSpPr>
          <p:cNvPr name="TextBox 7" id="7"/>
          <p:cNvSpPr txBox="true"/>
          <p:nvPr/>
        </p:nvSpPr>
        <p:spPr>
          <a:xfrm rot="0">
            <a:off x="1028700" y="6354068"/>
            <a:ext cx="6905788" cy="9127491"/>
          </a:xfrm>
          <a:prstGeom prst="rect">
            <a:avLst/>
          </a:prstGeom>
        </p:spPr>
        <p:txBody>
          <a:bodyPr anchor="t" rtlCol="false" tIns="0" lIns="0" bIns="0" rIns="0">
            <a:spAutoFit/>
          </a:bodyPr>
          <a:lstStyle/>
          <a:p>
            <a:pPr algn="just">
              <a:lnSpc>
                <a:spcPts val="3010"/>
              </a:lnSpc>
            </a:pPr>
            <a:r>
              <a:rPr lang="en-US" sz="2150">
                <a:solidFill>
                  <a:srgbClr val="FFFFFF"/>
                </a:solidFill>
                <a:latin typeface="Playfair Display 1"/>
              </a:rPr>
              <a:t>T</a:t>
            </a:r>
            <a:r>
              <a:rPr lang="en-US" sz="2150">
                <a:solidFill>
                  <a:srgbClr val="FFFFFF"/>
                </a:solidFill>
                <a:latin typeface="Playfair Display 1"/>
              </a:rPr>
              <a:t>he implementation of Facial Mental Tracking technology addresses the critical need for proactive monitoring of employee mental health in organizations. By leveraging advanced technology to detect and address mental health issues early, organizations can foster a healthier, happier, and more productive workforce.</a:t>
            </a: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a:p>
            <a:pPr algn="just">
              <a:lnSpc>
                <a:spcPts val="3010"/>
              </a:lnSpc>
            </a:pPr>
          </a:p>
        </p:txBody>
      </p:sp>
      <p:sp>
        <p:nvSpPr>
          <p:cNvPr name="Freeform 8" id="8"/>
          <p:cNvSpPr/>
          <p:nvPr/>
        </p:nvSpPr>
        <p:spPr>
          <a:xfrm flipH="false" flipV="false" rot="0">
            <a:off x="15493202" y="326069"/>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4"/>
            <a:stretch>
              <a:fillRect l="-15180" t="-20630" r="0" b="-15238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20165" y="5766798"/>
            <a:ext cx="6513156" cy="5878123"/>
          </a:xfrm>
          <a:custGeom>
            <a:avLst/>
            <a:gdLst/>
            <a:ahLst/>
            <a:cxnLst/>
            <a:rect r="r" b="b" t="t" l="l"/>
            <a:pathLst>
              <a:path h="5878123" w="6513156">
                <a:moveTo>
                  <a:pt x="0" y="0"/>
                </a:moveTo>
                <a:lnTo>
                  <a:pt x="6513156" y="0"/>
                </a:lnTo>
                <a:lnTo>
                  <a:pt x="6513156" y="5878123"/>
                </a:lnTo>
                <a:lnTo>
                  <a:pt x="0" y="5878123"/>
                </a:lnTo>
                <a:lnTo>
                  <a:pt x="0" y="0"/>
                </a:lnTo>
                <a:close/>
              </a:path>
            </a:pathLst>
          </a:custGeom>
          <a:blipFill>
            <a:blip r:embed="rId2"/>
            <a:stretch>
              <a:fillRect l="0" t="0" r="0" b="0"/>
            </a:stretch>
          </a:blipFill>
        </p:spPr>
      </p:sp>
      <p:sp>
        <p:nvSpPr>
          <p:cNvPr name="TextBox 3" id="3"/>
          <p:cNvSpPr txBox="true"/>
          <p:nvPr/>
        </p:nvSpPr>
        <p:spPr>
          <a:xfrm rot="0">
            <a:off x="1028700" y="962025"/>
            <a:ext cx="6660995" cy="862073"/>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04 - TECHNOLOGY </a:t>
            </a:r>
          </a:p>
          <a:p>
            <a:pPr>
              <a:lnSpc>
                <a:spcPts val="1679"/>
              </a:lnSpc>
            </a:pPr>
          </a:p>
        </p:txBody>
      </p:sp>
      <p:sp>
        <p:nvSpPr>
          <p:cNvPr name="Freeform 4" id="4"/>
          <p:cNvSpPr/>
          <p:nvPr/>
        </p:nvSpPr>
        <p:spPr>
          <a:xfrm flipH="false" flipV="false" rot="0">
            <a:off x="1178417" y="5311380"/>
            <a:ext cx="1872750" cy="4291719"/>
          </a:xfrm>
          <a:custGeom>
            <a:avLst/>
            <a:gdLst/>
            <a:ahLst/>
            <a:cxnLst/>
            <a:rect r="r" b="b" t="t" l="l"/>
            <a:pathLst>
              <a:path h="4291719" w="1872750">
                <a:moveTo>
                  <a:pt x="0" y="0"/>
                </a:moveTo>
                <a:lnTo>
                  <a:pt x="1872750" y="0"/>
                </a:lnTo>
                <a:lnTo>
                  <a:pt x="1872750" y="4291719"/>
                </a:lnTo>
                <a:lnTo>
                  <a:pt x="0" y="4291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005388" y="1807009"/>
            <a:ext cx="9638824" cy="5718175"/>
          </a:xfrm>
          <a:prstGeom prst="rect">
            <a:avLst/>
          </a:prstGeom>
        </p:spPr>
        <p:txBody>
          <a:bodyPr anchor="t" rtlCol="false" tIns="0" lIns="0" bIns="0" rIns="0">
            <a:spAutoFit/>
          </a:bodyPr>
          <a:lstStyle/>
          <a:p>
            <a:pPr>
              <a:lnSpc>
                <a:spcPts val="2520"/>
              </a:lnSpc>
              <a:spcBef>
                <a:spcPct val="0"/>
              </a:spcBef>
            </a:pPr>
            <a:r>
              <a:rPr lang="en-US" sz="1800" spc="-41" u="sng">
                <a:solidFill>
                  <a:srgbClr val="FFFFFF"/>
                </a:solidFill>
                <a:latin typeface="Black Mango Bold"/>
              </a:rPr>
              <a:t>KERAS:</a:t>
            </a:r>
          </a:p>
          <a:p>
            <a:pPr>
              <a:lnSpc>
                <a:spcPts val="2380"/>
              </a:lnSpc>
              <a:spcBef>
                <a:spcPct val="0"/>
              </a:spcBef>
            </a:pPr>
            <a:r>
              <a:rPr lang="en-US" sz="1700" spc="-39">
                <a:solidFill>
                  <a:srgbClr val="FFFFFF"/>
                </a:solidFill>
                <a:latin typeface="Black Mango"/>
              </a:rPr>
              <a:t>                    </a:t>
            </a:r>
            <a:r>
              <a:rPr lang="en-US" sz="1700" spc="-39">
                <a:solidFill>
                  <a:srgbClr val="FFFFFF"/>
                </a:solidFill>
                <a:latin typeface="Black Mango"/>
              </a:rPr>
              <a:t>High-level deep learning API for building and training neural networks.</a:t>
            </a:r>
          </a:p>
          <a:p>
            <a:pPr>
              <a:lnSpc>
                <a:spcPts val="2380"/>
              </a:lnSpc>
              <a:spcBef>
                <a:spcPct val="0"/>
              </a:spcBef>
            </a:pPr>
            <a:r>
              <a:rPr lang="en-US" sz="1700" spc="-39">
                <a:solidFill>
                  <a:srgbClr val="FFFFFF"/>
                </a:solidFill>
                <a:latin typeface="Black Mango"/>
              </a:rPr>
              <a:t>                    Simplifies the process of creating complex models with minimal code.</a:t>
            </a:r>
          </a:p>
          <a:p>
            <a:pPr>
              <a:lnSpc>
                <a:spcPts val="2380"/>
              </a:lnSpc>
              <a:spcBef>
                <a:spcPct val="0"/>
              </a:spcBef>
            </a:pPr>
          </a:p>
          <a:p>
            <a:pPr>
              <a:lnSpc>
                <a:spcPts val="2520"/>
              </a:lnSpc>
              <a:spcBef>
                <a:spcPct val="0"/>
              </a:spcBef>
            </a:pPr>
            <a:r>
              <a:rPr lang="en-US" sz="1800" spc="-41" u="sng">
                <a:solidFill>
                  <a:srgbClr val="FFFFFF"/>
                </a:solidFill>
                <a:latin typeface="Black Mango Bold"/>
              </a:rPr>
              <a:t>CONVOLUTIONAL NEURAL NETWORKS (CNNS):</a:t>
            </a:r>
          </a:p>
          <a:p>
            <a:pPr>
              <a:lnSpc>
                <a:spcPts val="2380"/>
              </a:lnSpc>
              <a:spcBef>
                <a:spcPct val="0"/>
              </a:spcBef>
            </a:pPr>
            <a:r>
              <a:rPr lang="en-US" sz="1700" spc="-39">
                <a:solidFill>
                  <a:srgbClr val="FFFFFF"/>
                </a:solidFill>
                <a:latin typeface="Black Mango Bold"/>
              </a:rPr>
              <a:t>                   </a:t>
            </a:r>
            <a:r>
              <a:rPr lang="en-US" sz="1700" spc="-39">
                <a:solidFill>
                  <a:srgbClr val="FFFFFF"/>
                </a:solidFill>
                <a:latin typeface="Black Mango"/>
              </a:rPr>
              <a:t>Specialized neural networks for image processing tasks.</a:t>
            </a:r>
          </a:p>
          <a:p>
            <a:pPr>
              <a:lnSpc>
                <a:spcPts val="2380"/>
              </a:lnSpc>
              <a:spcBef>
                <a:spcPct val="0"/>
              </a:spcBef>
            </a:pPr>
            <a:r>
              <a:rPr lang="en-US" sz="1700" spc="-39">
                <a:solidFill>
                  <a:srgbClr val="FFFFFF"/>
                </a:solidFill>
                <a:latin typeface="Black Mango"/>
              </a:rPr>
              <a:t>                   Utilized for feature extraction from input images in the model architecture.</a:t>
            </a:r>
          </a:p>
          <a:p>
            <a:pPr>
              <a:lnSpc>
                <a:spcPts val="2380"/>
              </a:lnSpc>
              <a:spcBef>
                <a:spcPct val="0"/>
              </a:spcBef>
            </a:pPr>
          </a:p>
          <a:p>
            <a:pPr>
              <a:lnSpc>
                <a:spcPts val="2520"/>
              </a:lnSpc>
              <a:spcBef>
                <a:spcPct val="0"/>
              </a:spcBef>
            </a:pPr>
            <a:r>
              <a:rPr lang="en-US" sz="1800" spc="-41" u="sng">
                <a:solidFill>
                  <a:srgbClr val="FFFFFF"/>
                </a:solidFill>
                <a:latin typeface="Black Mango Bold"/>
              </a:rPr>
              <a:t>IMAGEDATAGENERATOR:</a:t>
            </a:r>
          </a:p>
          <a:p>
            <a:pPr>
              <a:lnSpc>
                <a:spcPts val="2380"/>
              </a:lnSpc>
              <a:spcBef>
                <a:spcPct val="0"/>
              </a:spcBef>
            </a:pPr>
            <a:r>
              <a:rPr lang="en-US" sz="1700" spc="-39">
                <a:solidFill>
                  <a:srgbClr val="FFFFFF"/>
                </a:solidFill>
                <a:latin typeface="Black Mango"/>
              </a:rPr>
              <a:t>                   </a:t>
            </a:r>
            <a:r>
              <a:rPr lang="en-US" sz="1700" spc="-39">
                <a:solidFill>
                  <a:srgbClr val="FFFFFF"/>
                </a:solidFill>
                <a:latin typeface="Black Mango"/>
              </a:rPr>
              <a:t>Keras utility for real-time data augmentation during training.</a:t>
            </a:r>
          </a:p>
          <a:p>
            <a:pPr>
              <a:lnSpc>
                <a:spcPts val="2380"/>
              </a:lnSpc>
              <a:spcBef>
                <a:spcPct val="0"/>
              </a:spcBef>
            </a:pPr>
            <a:r>
              <a:rPr lang="en-US" sz="1700" spc="-39">
                <a:solidFill>
                  <a:srgbClr val="FFFFFF"/>
                </a:solidFill>
                <a:latin typeface="Black Mango"/>
              </a:rPr>
              <a:t>                   Facilitates diverse dataset creation through transformations like rotation and flipping.</a:t>
            </a:r>
          </a:p>
          <a:p>
            <a:pPr>
              <a:lnSpc>
                <a:spcPts val="2380"/>
              </a:lnSpc>
              <a:spcBef>
                <a:spcPct val="0"/>
              </a:spcBef>
            </a:pPr>
          </a:p>
          <a:p>
            <a:pPr>
              <a:lnSpc>
                <a:spcPts val="2520"/>
              </a:lnSpc>
              <a:spcBef>
                <a:spcPct val="0"/>
              </a:spcBef>
            </a:pPr>
            <a:r>
              <a:rPr lang="en-US" sz="1800" spc="-41" u="sng">
                <a:solidFill>
                  <a:srgbClr val="FFFFFF"/>
                </a:solidFill>
                <a:latin typeface="Black Mango Bold"/>
              </a:rPr>
              <a:t>OPENCV (CV2):</a:t>
            </a:r>
          </a:p>
          <a:p>
            <a:pPr>
              <a:lnSpc>
                <a:spcPts val="2380"/>
              </a:lnSpc>
              <a:spcBef>
                <a:spcPct val="0"/>
              </a:spcBef>
            </a:pPr>
            <a:r>
              <a:rPr lang="en-US" sz="1700" spc="-39">
                <a:solidFill>
                  <a:srgbClr val="FFFFFF"/>
                </a:solidFill>
                <a:latin typeface="Black Mango Bold"/>
              </a:rPr>
              <a:t>                  </a:t>
            </a:r>
            <a:r>
              <a:rPr lang="en-US" sz="1700" spc="-39">
                <a:solidFill>
                  <a:srgbClr val="FFFFFF"/>
                </a:solidFill>
                <a:latin typeface="Black Mango"/>
              </a:rPr>
              <a:t>Open-source computer vision library for image processing.</a:t>
            </a:r>
          </a:p>
          <a:p>
            <a:pPr>
              <a:lnSpc>
                <a:spcPts val="2380"/>
              </a:lnSpc>
              <a:spcBef>
                <a:spcPct val="0"/>
              </a:spcBef>
            </a:pPr>
            <a:r>
              <a:rPr lang="en-US" sz="1700" spc="-39">
                <a:solidFill>
                  <a:srgbClr val="FFFFFF"/>
                </a:solidFill>
                <a:latin typeface="Black Mango"/>
              </a:rPr>
              <a:t>                  Employed for webcam image capture and facial expression detection.</a:t>
            </a:r>
          </a:p>
          <a:p>
            <a:pPr>
              <a:lnSpc>
                <a:spcPts val="2520"/>
              </a:lnSpc>
              <a:spcBef>
                <a:spcPct val="0"/>
              </a:spcBef>
            </a:pPr>
          </a:p>
          <a:p>
            <a:pPr>
              <a:lnSpc>
                <a:spcPts val="2520"/>
              </a:lnSpc>
              <a:spcBef>
                <a:spcPct val="0"/>
              </a:spcBef>
            </a:pPr>
            <a:r>
              <a:rPr lang="en-US" sz="1800" spc="-41" u="sng">
                <a:solidFill>
                  <a:srgbClr val="FFFFFF"/>
                </a:solidFill>
                <a:latin typeface="Black Mango Bold"/>
              </a:rPr>
              <a:t>TENSORFLOW:</a:t>
            </a:r>
          </a:p>
          <a:p>
            <a:pPr>
              <a:lnSpc>
                <a:spcPts val="2380"/>
              </a:lnSpc>
              <a:spcBef>
                <a:spcPct val="0"/>
              </a:spcBef>
            </a:pPr>
            <a:r>
              <a:rPr lang="en-US" sz="1700" spc="-39">
                <a:solidFill>
                  <a:srgbClr val="FFFFFF"/>
                </a:solidFill>
                <a:latin typeface="Black Mango Bold"/>
              </a:rPr>
              <a:t>                 </a:t>
            </a:r>
            <a:r>
              <a:rPr lang="en-US" sz="1700" spc="-39">
                <a:solidFill>
                  <a:srgbClr val="FFFFFF"/>
                </a:solidFill>
                <a:latin typeface="Black Mango"/>
              </a:rPr>
              <a:t>Backend engine for Keras, providing efficient computation for deep learning.</a:t>
            </a:r>
          </a:p>
          <a:p>
            <a:pPr>
              <a:lnSpc>
                <a:spcPts val="2380"/>
              </a:lnSpc>
              <a:spcBef>
                <a:spcPct val="0"/>
              </a:spcBef>
            </a:pPr>
            <a:r>
              <a:rPr lang="en-US" sz="1700" spc="-39">
                <a:solidFill>
                  <a:srgbClr val="FFFFFF"/>
                </a:solidFill>
                <a:latin typeface="Black Mango"/>
              </a:rPr>
              <a:t>                 Handles low-level operations such as tensor manipulation and gradient computation.</a:t>
            </a:r>
          </a:p>
        </p:txBody>
      </p:sp>
      <p:sp>
        <p:nvSpPr>
          <p:cNvPr name="Freeform 6" id="6"/>
          <p:cNvSpPr/>
          <p:nvPr/>
        </p:nvSpPr>
        <p:spPr>
          <a:xfrm flipH="false" flipV="false" rot="0">
            <a:off x="14644212" y="723768"/>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5"/>
            <a:stretch>
              <a:fillRect l="-15180" t="-20630" r="0" b="-15238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586623" y="5143500"/>
            <a:ext cx="9118670" cy="8229600"/>
          </a:xfrm>
          <a:custGeom>
            <a:avLst/>
            <a:gdLst/>
            <a:ahLst/>
            <a:cxnLst/>
            <a:rect r="r" b="b" t="t" l="l"/>
            <a:pathLst>
              <a:path h="8229600" w="9118670">
                <a:moveTo>
                  <a:pt x="0" y="0"/>
                </a:moveTo>
                <a:lnTo>
                  <a:pt x="9118671" y="0"/>
                </a:lnTo>
                <a:lnTo>
                  <a:pt x="911867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522237" y="4512903"/>
            <a:ext cx="6287528" cy="6122481"/>
          </a:xfrm>
          <a:custGeom>
            <a:avLst/>
            <a:gdLst/>
            <a:ahLst/>
            <a:cxnLst/>
            <a:rect r="r" b="b" t="t" l="l"/>
            <a:pathLst>
              <a:path h="6122481" w="6287528">
                <a:moveTo>
                  <a:pt x="0" y="0"/>
                </a:moveTo>
                <a:lnTo>
                  <a:pt x="6287528" y="0"/>
                </a:lnTo>
                <a:lnTo>
                  <a:pt x="6287528" y="6122481"/>
                </a:lnTo>
                <a:lnTo>
                  <a:pt x="0" y="6122481"/>
                </a:lnTo>
                <a:lnTo>
                  <a:pt x="0" y="0"/>
                </a:lnTo>
                <a:close/>
              </a:path>
            </a:pathLst>
          </a:custGeom>
          <a:blipFill>
            <a:blip r:embed="rId3"/>
            <a:stretch>
              <a:fillRect l="0" t="0" r="0" b="0"/>
            </a:stretch>
          </a:blipFill>
        </p:spPr>
      </p:sp>
      <p:sp>
        <p:nvSpPr>
          <p:cNvPr name="TextBox 4" id="4"/>
          <p:cNvSpPr txBox="true"/>
          <p:nvPr/>
        </p:nvSpPr>
        <p:spPr>
          <a:xfrm rot="0">
            <a:off x="1028700" y="962025"/>
            <a:ext cx="5167216" cy="621152"/>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05- IMPLEMENTATION</a:t>
            </a:r>
          </a:p>
        </p:txBody>
      </p:sp>
      <p:sp>
        <p:nvSpPr>
          <p:cNvPr name="TextBox 5" id="5"/>
          <p:cNvSpPr txBox="true"/>
          <p:nvPr/>
        </p:nvSpPr>
        <p:spPr>
          <a:xfrm rot="0">
            <a:off x="1028700" y="2068189"/>
            <a:ext cx="7274602" cy="2454275"/>
          </a:xfrm>
          <a:prstGeom prst="rect">
            <a:avLst/>
          </a:prstGeom>
        </p:spPr>
        <p:txBody>
          <a:bodyPr anchor="t" rtlCol="false" tIns="0" lIns="0" bIns="0" rIns="0">
            <a:spAutoFit/>
          </a:bodyPr>
          <a:lstStyle/>
          <a:p>
            <a:pPr algn="just">
              <a:lnSpc>
                <a:spcPts val="2800"/>
              </a:lnSpc>
            </a:pPr>
            <a:r>
              <a:rPr lang="en-US" sz="2000">
                <a:solidFill>
                  <a:srgbClr val="ECECEC"/>
                </a:solidFill>
                <a:latin typeface="Playfair Display 1"/>
              </a:rPr>
              <a:t>Facial Emotion Tracking systems analyze facial expressions in real-time, offering insights across industries like retail, healthcare, and education. By detecting emotional cues, organizations can tailor experiences and interventions effectively. This technology fosters deeper connections, drives positive outcomes, and holds promise for revolutionizing engagement strategies in various sectors.</a:t>
            </a:r>
          </a:p>
        </p:txBody>
      </p:sp>
      <p:sp>
        <p:nvSpPr>
          <p:cNvPr name="TextBox 6" id="6"/>
          <p:cNvSpPr txBox="true"/>
          <p:nvPr/>
        </p:nvSpPr>
        <p:spPr>
          <a:xfrm rot="0">
            <a:off x="8303302" y="6269882"/>
            <a:ext cx="8831320" cy="3511550"/>
          </a:xfrm>
          <a:prstGeom prst="rect">
            <a:avLst/>
          </a:prstGeom>
        </p:spPr>
        <p:txBody>
          <a:bodyPr anchor="t" rtlCol="false" tIns="0" lIns="0" bIns="0" rIns="0">
            <a:spAutoFit/>
          </a:bodyPr>
          <a:lstStyle/>
          <a:p>
            <a:pPr algn="just">
              <a:lnSpc>
                <a:spcPts val="2800"/>
              </a:lnSpc>
            </a:pPr>
            <a:r>
              <a:rPr lang="en-US" sz="2000">
                <a:solidFill>
                  <a:srgbClr val="ECECEC"/>
                </a:solidFill>
                <a:latin typeface="Playfair Display 1"/>
              </a:rPr>
              <a:t>Furthermore, Facial Emotion Tracking contributes to the advancement of personalized experiences and improved outcomes. Whether it's optimizing marketing campaigns, refining educational approaches, or enhancing therapeutic interventions, the ability to understand and respond to individuals' emotional states in real-time enables organizations to foster deeper connections, drive positive behavior change, and achieve greater levels of satisfaction and success. With continued innovation and integration, Facial Emotion Tracking holds significant promise in revolutionizing how businesses, educators, healthcare providers, and entertainers engage with their audiences and deliver impactful experiences.</a:t>
            </a:r>
          </a:p>
        </p:txBody>
      </p:sp>
      <p:sp>
        <p:nvSpPr>
          <p:cNvPr name="TextBox 7" id="7"/>
          <p:cNvSpPr txBox="true"/>
          <p:nvPr/>
        </p:nvSpPr>
        <p:spPr>
          <a:xfrm rot="0">
            <a:off x="10069903" y="2337030"/>
            <a:ext cx="6480670" cy="3220922"/>
          </a:xfrm>
          <a:prstGeom prst="rect">
            <a:avLst/>
          </a:prstGeom>
        </p:spPr>
        <p:txBody>
          <a:bodyPr anchor="t" rtlCol="false" tIns="0" lIns="0" bIns="0" rIns="0">
            <a:spAutoFit/>
          </a:bodyPr>
          <a:lstStyle/>
          <a:p>
            <a:pPr algn="ctr">
              <a:lnSpc>
                <a:spcPts val="8567"/>
              </a:lnSpc>
            </a:pPr>
            <a:r>
              <a:rPr lang="en-US" sz="6119" spc="-140">
                <a:solidFill>
                  <a:srgbClr val="DC848A"/>
                </a:solidFill>
                <a:latin typeface="Black Mango"/>
              </a:rPr>
              <a:t>"We need to learn to manage our emotions"</a:t>
            </a:r>
          </a:p>
        </p:txBody>
      </p:sp>
      <p:sp>
        <p:nvSpPr>
          <p:cNvPr name="Freeform 8" id="8"/>
          <p:cNvSpPr/>
          <p:nvPr/>
        </p:nvSpPr>
        <p:spPr>
          <a:xfrm flipH="false" flipV="false" rot="0">
            <a:off x="13310238" y="-5122188"/>
            <a:ext cx="8762245" cy="7907926"/>
          </a:xfrm>
          <a:custGeom>
            <a:avLst/>
            <a:gdLst/>
            <a:ahLst/>
            <a:cxnLst/>
            <a:rect r="r" b="b" t="t" l="l"/>
            <a:pathLst>
              <a:path h="7907926" w="8762245">
                <a:moveTo>
                  <a:pt x="0" y="0"/>
                </a:moveTo>
                <a:lnTo>
                  <a:pt x="8762245" y="0"/>
                </a:lnTo>
                <a:lnTo>
                  <a:pt x="8762245" y="7907927"/>
                </a:lnTo>
                <a:lnTo>
                  <a:pt x="0" y="7907927"/>
                </a:lnTo>
                <a:lnTo>
                  <a:pt x="0" y="0"/>
                </a:lnTo>
                <a:close/>
              </a:path>
            </a:pathLst>
          </a:custGeom>
          <a:blipFill>
            <a:blip r:embed="rId4"/>
            <a:stretch>
              <a:fillRect l="0" t="0" r="0" b="0"/>
            </a:stretch>
          </a:blipFill>
        </p:spPr>
      </p:sp>
      <p:sp>
        <p:nvSpPr>
          <p:cNvPr name="Freeform 9" id="9"/>
          <p:cNvSpPr/>
          <p:nvPr/>
        </p:nvSpPr>
        <p:spPr>
          <a:xfrm flipH="false" flipV="false" rot="0">
            <a:off x="14284733" y="880546"/>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5"/>
            <a:stretch>
              <a:fillRect l="-15180" t="-20630" r="0" b="-15238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778658" y="5570360"/>
            <a:ext cx="7558093" cy="6821179"/>
          </a:xfrm>
          <a:custGeom>
            <a:avLst/>
            <a:gdLst/>
            <a:ahLst/>
            <a:cxnLst/>
            <a:rect r="r" b="b" t="t" l="l"/>
            <a:pathLst>
              <a:path h="6821179" w="7558093">
                <a:moveTo>
                  <a:pt x="0" y="0"/>
                </a:moveTo>
                <a:lnTo>
                  <a:pt x="7558093" y="0"/>
                </a:lnTo>
                <a:lnTo>
                  <a:pt x="7558093" y="6821179"/>
                </a:lnTo>
                <a:lnTo>
                  <a:pt x="0" y="6821179"/>
                </a:lnTo>
                <a:lnTo>
                  <a:pt x="0" y="0"/>
                </a:lnTo>
                <a:close/>
              </a:path>
            </a:pathLst>
          </a:custGeom>
          <a:blipFill>
            <a:blip r:embed="rId2"/>
            <a:stretch>
              <a:fillRect l="0" t="0" r="0" b="0"/>
            </a:stretch>
          </a:blipFill>
        </p:spPr>
      </p:sp>
      <p:sp>
        <p:nvSpPr>
          <p:cNvPr name="Freeform 3" id="3"/>
          <p:cNvSpPr/>
          <p:nvPr/>
        </p:nvSpPr>
        <p:spPr>
          <a:xfrm flipH="false" flipV="false" rot="0">
            <a:off x="1028700" y="2716806"/>
            <a:ext cx="5413086" cy="6541494"/>
          </a:xfrm>
          <a:custGeom>
            <a:avLst/>
            <a:gdLst/>
            <a:ahLst/>
            <a:cxnLst/>
            <a:rect r="r" b="b" t="t" l="l"/>
            <a:pathLst>
              <a:path h="6541494" w="5413086">
                <a:moveTo>
                  <a:pt x="0" y="0"/>
                </a:moveTo>
                <a:lnTo>
                  <a:pt x="5413086" y="0"/>
                </a:lnTo>
                <a:lnTo>
                  <a:pt x="5413086" y="6541494"/>
                </a:lnTo>
                <a:lnTo>
                  <a:pt x="0" y="6541494"/>
                </a:lnTo>
                <a:lnTo>
                  <a:pt x="0" y="0"/>
                </a:lnTo>
                <a:close/>
              </a:path>
            </a:pathLst>
          </a:custGeom>
          <a:blipFill>
            <a:blip r:embed="rId3"/>
            <a:stretch>
              <a:fillRect l="0" t="0" r="0" b="0"/>
            </a:stretch>
          </a:blipFill>
        </p:spPr>
      </p:sp>
      <p:sp>
        <p:nvSpPr>
          <p:cNvPr name="TextBox 4" id="4"/>
          <p:cNvSpPr txBox="true"/>
          <p:nvPr/>
        </p:nvSpPr>
        <p:spPr>
          <a:xfrm rot="0">
            <a:off x="1028700" y="962025"/>
            <a:ext cx="5750735" cy="621152"/>
          </a:xfrm>
          <a:prstGeom prst="rect">
            <a:avLst/>
          </a:prstGeom>
        </p:spPr>
        <p:txBody>
          <a:bodyPr anchor="t" rtlCol="false" tIns="0" lIns="0" bIns="0" rIns="0">
            <a:spAutoFit/>
          </a:bodyPr>
          <a:lstStyle/>
          <a:p>
            <a:pPr>
              <a:lnSpc>
                <a:spcPts val="5138"/>
              </a:lnSpc>
            </a:pPr>
            <a:r>
              <a:rPr lang="en-US" sz="3670" spc="-84">
                <a:solidFill>
                  <a:srgbClr val="FFFFFF"/>
                </a:solidFill>
                <a:latin typeface="Black Mango"/>
              </a:rPr>
              <a:t>06 - CONCLUSIONS</a:t>
            </a:r>
          </a:p>
        </p:txBody>
      </p:sp>
      <p:sp>
        <p:nvSpPr>
          <p:cNvPr name="TextBox 5" id="5"/>
          <p:cNvSpPr txBox="true"/>
          <p:nvPr/>
        </p:nvSpPr>
        <p:spPr>
          <a:xfrm rot="0">
            <a:off x="8748004" y="5949453"/>
            <a:ext cx="7153391" cy="2454275"/>
          </a:xfrm>
          <a:prstGeom prst="rect">
            <a:avLst/>
          </a:prstGeom>
        </p:spPr>
        <p:txBody>
          <a:bodyPr anchor="t" rtlCol="false" tIns="0" lIns="0" bIns="0" rIns="0">
            <a:spAutoFit/>
          </a:bodyPr>
          <a:lstStyle/>
          <a:p>
            <a:pPr algn="ctr">
              <a:lnSpc>
                <a:spcPts val="2800"/>
              </a:lnSpc>
            </a:pPr>
            <a:r>
              <a:rPr lang="en-US" sz="2000">
                <a:solidFill>
                  <a:srgbClr val="ECECEC"/>
                </a:solidFill>
                <a:latin typeface="Playfair Display 1"/>
              </a:rPr>
              <a:t> Facial Emotion Tracking systems offer versatile applications and significant potential for enhancing understanding and engagement across industries. By harnessing the power of facial expressions to inform decision-making and optimize experiences, organizations can drive positive outcomes and revolutionize their approach to customer engagement and service delivery.</a:t>
            </a:r>
          </a:p>
        </p:txBody>
      </p:sp>
      <p:sp>
        <p:nvSpPr>
          <p:cNvPr name="TextBox 6" id="6"/>
          <p:cNvSpPr txBox="true"/>
          <p:nvPr/>
        </p:nvSpPr>
        <p:spPr>
          <a:xfrm rot="0">
            <a:off x="8253363" y="2612031"/>
            <a:ext cx="8142671" cy="2896810"/>
          </a:xfrm>
          <a:prstGeom prst="rect">
            <a:avLst/>
          </a:prstGeom>
        </p:spPr>
        <p:txBody>
          <a:bodyPr anchor="t" rtlCol="false" tIns="0" lIns="0" bIns="0" rIns="0">
            <a:spAutoFit/>
          </a:bodyPr>
          <a:lstStyle/>
          <a:p>
            <a:pPr algn="ctr">
              <a:lnSpc>
                <a:spcPts val="7700"/>
              </a:lnSpc>
            </a:pPr>
            <a:r>
              <a:rPr lang="en-US" sz="5500" spc="-126">
                <a:solidFill>
                  <a:srgbClr val="DC848A"/>
                </a:solidFill>
                <a:latin typeface="Black Mango"/>
              </a:rPr>
              <a:t>"It is important to pay attention to our mental health"</a:t>
            </a:r>
          </a:p>
        </p:txBody>
      </p:sp>
      <p:sp>
        <p:nvSpPr>
          <p:cNvPr name="Freeform 7" id="7"/>
          <p:cNvSpPr/>
          <p:nvPr/>
        </p:nvSpPr>
        <p:spPr>
          <a:xfrm flipH="false" flipV="false" rot="0">
            <a:off x="15263115" y="880546"/>
            <a:ext cx="2265840" cy="702631"/>
          </a:xfrm>
          <a:custGeom>
            <a:avLst/>
            <a:gdLst/>
            <a:ahLst/>
            <a:cxnLst/>
            <a:rect r="r" b="b" t="t" l="l"/>
            <a:pathLst>
              <a:path h="702631" w="2265840">
                <a:moveTo>
                  <a:pt x="0" y="0"/>
                </a:moveTo>
                <a:lnTo>
                  <a:pt x="2265840" y="0"/>
                </a:lnTo>
                <a:lnTo>
                  <a:pt x="2265840" y="702631"/>
                </a:lnTo>
                <a:lnTo>
                  <a:pt x="0" y="702631"/>
                </a:lnTo>
                <a:lnTo>
                  <a:pt x="0" y="0"/>
                </a:lnTo>
                <a:close/>
              </a:path>
            </a:pathLst>
          </a:custGeom>
          <a:blipFill>
            <a:blip r:embed="rId4"/>
            <a:stretch>
              <a:fillRect l="-15180" t="-20630" r="0" b="-15238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6146995" y="4493419"/>
            <a:ext cx="5994010" cy="1168696"/>
          </a:xfrm>
          <a:prstGeom prst="rect">
            <a:avLst/>
          </a:prstGeom>
        </p:spPr>
        <p:txBody>
          <a:bodyPr anchor="t" rtlCol="false" tIns="0" lIns="0" bIns="0" rIns="0">
            <a:spAutoFit/>
          </a:bodyPr>
          <a:lstStyle/>
          <a:p>
            <a:pPr algn="ctr">
              <a:lnSpc>
                <a:spcPts val="9535"/>
              </a:lnSpc>
            </a:pPr>
            <a:r>
              <a:rPr lang="en-US" sz="6811">
                <a:solidFill>
                  <a:srgbClr val="DC848A"/>
                </a:solidFill>
                <a:latin typeface="Black Mango"/>
              </a:rPr>
              <a:t>Thanks</a:t>
            </a:r>
          </a:p>
        </p:txBody>
      </p:sp>
      <p:sp>
        <p:nvSpPr>
          <p:cNvPr name="TextBox 3" id="3"/>
          <p:cNvSpPr txBox="true"/>
          <p:nvPr/>
        </p:nvSpPr>
        <p:spPr>
          <a:xfrm rot="0">
            <a:off x="7490303" y="8671214"/>
            <a:ext cx="3307395" cy="588970"/>
          </a:xfrm>
          <a:prstGeom prst="rect">
            <a:avLst/>
          </a:prstGeom>
        </p:spPr>
        <p:txBody>
          <a:bodyPr anchor="t" rtlCol="false" tIns="0" lIns="0" bIns="0" rIns="0">
            <a:spAutoFit/>
          </a:bodyPr>
          <a:lstStyle/>
          <a:p>
            <a:pPr algn="ctr">
              <a:lnSpc>
                <a:spcPts val="4812"/>
              </a:lnSpc>
            </a:pPr>
            <a:r>
              <a:rPr lang="en-US" sz="3437" spc="-147">
                <a:solidFill>
                  <a:srgbClr val="FFFFFF"/>
                </a:solidFill>
                <a:latin typeface="Playfair Display 1"/>
              </a:rPr>
              <a:t>Charan Sai Anche</a:t>
            </a:r>
          </a:p>
        </p:txBody>
      </p:sp>
      <p:sp>
        <p:nvSpPr>
          <p:cNvPr name="Freeform 4" id="4"/>
          <p:cNvSpPr/>
          <p:nvPr/>
        </p:nvSpPr>
        <p:spPr>
          <a:xfrm flipH="false" flipV="false" rot="0">
            <a:off x="-3240703" y="5662115"/>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2141005" y="-3281157"/>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DAF9TC8XSOA</dc:identifier>
  <dcterms:modified xsi:type="dcterms:W3CDTF">2011-08-01T06:04:30Z</dcterms:modified>
  <cp:revision>1</cp:revision>
  <dc:title>Mental health today</dc:title>
</cp:coreProperties>
</file>